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265" r:id="rId3"/>
    <p:sldId id="260" r:id="rId4"/>
    <p:sldId id="262" r:id="rId5"/>
    <p:sldId id="263" r:id="rId6"/>
    <p:sldId id="261" r:id="rId7"/>
    <p:sldId id="266" r:id="rId8"/>
    <p:sldId id="267" r:id="rId9"/>
    <p:sldId id="278" r:id="rId10"/>
    <p:sldId id="269" r:id="rId11"/>
    <p:sldId id="270" r:id="rId12"/>
    <p:sldId id="277" r:id="rId13"/>
    <p:sldId id="274" r:id="rId14"/>
    <p:sldId id="276" r:id="rId15"/>
  </p:sldIdLst>
  <p:sldSz cx="12192000" cy="6858000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75" d="100"/>
          <a:sy n="75" d="100"/>
        </p:scale>
        <p:origin x="-522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4020" y="-1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77137" cy="51230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0507" y="2"/>
            <a:ext cx="3077137" cy="51230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E47AEE25-4990-4B6C-90B3-2169EEDDAD2F}" type="datetimeFigureOut">
              <a:rPr lang="it-IT" smtClean="0"/>
              <a:t>04/07/2023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0674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0507" y="9720674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121CA790-A5D0-4168-B6D9-408D34732A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7023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6363" cy="513507"/>
          </a:xfrm>
          <a:prstGeom prst="rect">
            <a:avLst/>
          </a:prstGeom>
        </p:spPr>
        <p:txBody>
          <a:bodyPr vert="horz" lIns="99040" tIns="49520" rIns="99040" bIns="49520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1"/>
            <a:ext cx="3076363" cy="513507"/>
          </a:xfrm>
          <a:prstGeom prst="rect">
            <a:avLst/>
          </a:prstGeom>
        </p:spPr>
        <p:txBody>
          <a:bodyPr vert="horz" lIns="99040" tIns="49520" rIns="99040" bIns="49520" rtlCol="0"/>
          <a:lstStyle>
            <a:lvl1pPr algn="r">
              <a:defRPr sz="1300"/>
            </a:lvl1pPr>
          </a:lstStyle>
          <a:p>
            <a:fld id="{A89EF633-A9E2-40CE-AF50-95C991F095D1}" type="datetimeFigureOut">
              <a:rPr lang="it-IT" smtClean="0"/>
              <a:t>04/07/2023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0" tIns="49520" rIns="99040" bIns="495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1" y="4925408"/>
            <a:ext cx="5679440" cy="4029879"/>
          </a:xfrm>
          <a:prstGeom prst="rect">
            <a:avLst/>
          </a:prstGeom>
        </p:spPr>
        <p:txBody>
          <a:bodyPr vert="horz" lIns="99040" tIns="49520" rIns="99040" bIns="495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10"/>
            <a:ext cx="3076363" cy="513507"/>
          </a:xfrm>
          <a:prstGeom prst="rect">
            <a:avLst/>
          </a:prstGeom>
        </p:spPr>
        <p:txBody>
          <a:bodyPr vert="horz" lIns="99040" tIns="49520" rIns="99040" bIns="49520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10"/>
            <a:ext cx="3076363" cy="513507"/>
          </a:xfrm>
          <a:prstGeom prst="rect">
            <a:avLst/>
          </a:prstGeom>
        </p:spPr>
        <p:txBody>
          <a:bodyPr vert="horz" lIns="99040" tIns="49520" rIns="99040" bIns="49520" rtlCol="0" anchor="b"/>
          <a:lstStyle>
            <a:lvl1pPr algn="r">
              <a:defRPr sz="1300"/>
            </a:lvl1pPr>
          </a:lstStyle>
          <a:p>
            <a:fld id="{AB0FE706-8A83-453F-A7DA-4786671334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702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30/04/2021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8AF8-6F18-4272-8A77-8F010CA7E6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3717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30/04/2021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8AF8-6F18-4272-8A77-8F010CA7E6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648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30/04/2021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8AF8-6F18-4272-8A77-8F010CA7E6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0525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A99-348C-4BA4-90DB-49E6CC1DD59E}" type="datetimeFigureOut">
              <a:rPr lang="it-IT" smtClean="0"/>
              <a:t>04/07/2023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AAF1-FB9C-49F2-AC10-2BE1E0A0E1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8686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A99-348C-4BA4-90DB-49E6CC1DD59E}" type="datetimeFigureOut">
              <a:rPr lang="it-IT" smtClean="0"/>
              <a:t>04/07/2023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RENDICONTO 2020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AAF1-FB9C-49F2-AC10-2BE1E0A0E180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82944">
            <a:off x="10906125" y="178454"/>
            <a:ext cx="1285876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421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612" y="4406904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612" y="2906717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A99-348C-4BA4-90DB-49E6CC1DD59E}" type="datetimeFigureOut">
              <a:rPr lang="it-IT" smtClean="0"/>
              <a:t>04/07/2023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AAF1-FB9C-49F2-AC10-2BE1E0A0E1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8557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199" y="1600200"/>
            <a:ext cx="54102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A99-348C-4BA4-90DB-49E6CC1DD59E}" type="datetimeFigureOut">
              <a:rPr lang="it-IT" smtClean="0"/>
              <a:t>04/07/2023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AAF1-FB9C-49F2-AC10-2BE1E0A0E1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833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2843" y="1535113"/>
            <a:ext cx="53895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2843" y="2174875"/>
            <a:ext cx="53895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A99-348C-4BA4-90DB-49E6CC1DD59E}" type="datetimeFigureOut">
              <a:rPr lang="it-IT" smtClean="0"/>
              <a:t>04/07/2023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AAF1-FB9C-49F2-AC10-2BE1E0A0E1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8791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A99-348C-4BA4-90DB-49E6CC1DD59E}" type="datetimeFigureOut">
              <a:rPr lang="it-IT" smtClean="0"/>
              <a:t>04/07/2023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AAF1-FB9C-49F2-AC10-2BE1E0A0E1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91808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A99-348C-4BA4-90DB-49E6CC1DD59E}" type="datetimeFigureOut">
              <a:rPr lang="it-IT" smtClean="0"/>
              <a:t>04/07/2023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AAF1-FB9C-49F2-AC10-2BE1E0A0E1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16189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7268" y="273050"/>
            <a:ext cx="68151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1435101"/>
            <a:ext cx="401161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A99-348C-4BA4-90DB-49E6CC1DD59E}" type="datetimeFigureOut">
              <a:rPr lang="it-IT" smtClean="0"/>
              <a:t>04/07/2023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AAF1-FB9C-49F2-AC10-2BE1E0A0E1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3051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70803">
            <a:off x="10846046" y="-43263"/>
            <a:ext cx="1536644" cy="221959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30/04/2021</a:t>
            </a:r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RENDICONTO 2020</a:t>
            </a:r>
            <a:endParaRPr lang="it-IT" dirty="0" smtClean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8AF8-6F18-4272-8A77-8F010CA7E6BA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Rettangolo 10"/>
          <p:cNvSpPr/>
          <p:nvPr userDrawn="1"/>
        </p:nvSpPr>
        <p:spPr>
          <a:xfrm>
            <a:off x="1" y="0"/>
            <a:ext cx="299404" cy="6858000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52000">
                <a:schemeClr val="accent1">
                  <a:tint val="44500"/>
                  <a:satMod val="160000"/>
                </a:scheme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945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A99-348C-4BA4-90DB-49E6CC1DD59E}" type="datetimeFigureOut">
              <a:rPr lang="it-IT" smtClean="0"/>
              <a:t>04/07/2023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AAF1-FB9C-49F2-AC10-2BE1E0A0E1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13621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A99-348C-4BA4-90DB-49E6CC1DD59E}" type="datetimeFigureOut">
              <a:rPr lang="it-IT" smtClean="0"/>
              <a:t>04/07/2023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AAF1-FB9C-49F2-AC10-2BE1E0A0E1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56920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4" y="274642"/>
            <a:ext cx="80772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A99-348C-4BA4-90DB-49E6CC1DD59E}" type="datetimeFigureOut">
              <a:rPr lang="it-IT" smtClean="0"/>
              <a:t>04/07/2023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AAF1-FB9C-49F2-AC10-2BE1E0A0E1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389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3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30/04/2021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8AF8-6F18-4272-8A77-8F010CA7E6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2479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30/04/2021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8AF8-6F18-4272-8A77-8F010CA7E6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5067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95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95" y="2505076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30/04/2021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8AF8-6F18-4272-8A77-8F010CA7E6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228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30/04/2021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8AF8-6F18-4272-8A77-8F010CA7E6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025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30/04/2021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8AF8-6F18-4272-8A77-8F010CA7E6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8534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94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30/04/2021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8AF8-6F18-4272-8A77-8F010CA7E6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811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94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30/04/2021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8AF8-6F18-4272-8A77-8F010CA7E6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7959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5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30/04/2021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5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 smtClean="0"/>
              <a:t>RENDICONTO 2020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F8AF8-6F18-4272-8A77-8F010CA7E6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48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07A99-348C-4BA4-90DB-49E6CC1DD59E}" type="datetimeFigureOut">
              <a:rPr lang="it-IT" smtClean="0"/>
              <a:t>04/07/2023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4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 smtClean="0"/>
              <a:t>RENDICONTO 2020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DAAF1-FB9C-49F2-AC10-2BE1E0A0E1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572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3124" y="433368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3600" cap="small" spc="-50" dirty="0"/>
              <a:t>DATI DI </a:t>
            </a:r>
            <a:r>
              <a:rPr lang="it-IT" sz="3600" cap="small" spc="-50" dirty="0" smtClean="0"/>
              <a:t>SINTESI</a:t>
            </a:r>
            <a:endParaRPr lang="it-IT" sz="3600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265837"/>
              </p:ext>
            </p:extLst>
          </p:nvPr>
        </p:nvGraphicFramePr>
        <p:xfrm>
          <a:off x="2396301" y="709961"/>
          <a:ext cx="7358128" cy="4030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58128"/>
              </a:tblGrid>
              <a:tr h="58709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</a:rPr>
                        <a:t> </a:t>
                      </a:r>
                      <a:endParaRPr lang="it-IT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02" marR="31102" marT="0" marB="0" anchor="ctr">
                    <a:noFill/>
                  </a:tcPr>
                </a:tc>
              </a:tr>
              <a:tr h="1017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02" marR="31102" marT="0" marB="0" anchor="ctr">
                    <a:noFill/>
                  </a:tcPr>
                </a:tc>
              </a:tr>
              <a:tr h="1203579">
                <a:tc>
                  <a:txBody>
                    <a:bodyPr/>
                    <a:lstStyle/>
                    <a:p>
                      <a:pPr algn="ctr" defTabSz="914400" rtl="0" eaLnBrk="1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4400" kern="1200" cap="small" spc="-5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Rendiconto</a:t>
                      </a:r>
                    </a:p>
                  </a:txBody>
                  <a:tcPr marL="31102" marR="31102" marT="0" marB="0" anchor="ctr">
                    <a:noFill/>
                  </a:tcPr>
                </a:tc>
              </a:tr>
              <a:tr h="1222287">
                <a:tc>
                  <a:txBody>
                    <a:bodyPr/>
                    <a:lstStyle/>
                    <a:p>
                      <a:pPr algn="ctr" defTabSz="914400" rtl="0" eaLnBrk="1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4400" kern="1200" cap="small" spc="-5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2020</a:t>
                      </a:r>
                    </a:p>
                  </a:txBody>
                  <a:tcPr marL="31102" marR="31102" marT="0" marB="0">
                    <a:noFill/>
                  </a:tcPr>
                </a:tc>
              </a:tr>
            </a:tbl>
          </a:graphicData>
        </a:graphic>
      </p:graphicFrame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</p:spPr>
        <p:txBody>
          <a:bodyPr/>
          <a:lstStyle/>
          <a:p>
            <a:r>
              <a:rPr lang="it-IT" smtClean="0"/>
              <a:t>30/04/2021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</p:spPr>
        <p:txBody>
          <a:bodyPr/>
          <a:lstStyle/>
          <a:p>
            <a:fld id="{534F8AF8-6F18-4272-8A77-8F010CA7E6BA}" type="slidenum">
              <a:rPr lang="it-IT" smtClean="0"/>
              <a:t>1</a:t>
            </a:fld>
            <a:endParaRPr lang="it-IT"/>
          </a:p>
        </p:txBody>
      </p:sp>
      <p:pic>
        <p:nvPicPr>
          <p:cNvPr id="3073" name="Picture 1" descr="logo orizzonta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098" y="677863"/>
            <a:ext cx="3876676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tangolo 6"/>
          <p:cNvSpPr/>
          <p:nvPr/>
        </p:nvSpPr>
        <p:spPr>
          <a:xfrm>
            <a:off x="2296164" y="571503"/>
            <a:ext cx="7589520" cy="52251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989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342900" indent="-342900" algn="ctr"/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ANDAMENTO ENTRATE EXTRA TRIBUTARIE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</p:spPr>
        <p:txBody>
          <a:bodyPr/>
          <a:lstStyle/>
          <a:p>
            <a:r>
              <a:rPr lang="it-IT" smtClean="0"/>
              <a:t>30/04/2021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</p:spPr>
        <p:txBody>
          <a:bodyPr/>
          <a:lstStyle/>
          <a:p>
            <a:fld id="{534F8AF8-6F18-4272-8A77-8F010CA7E6BA}" type="slidenum">
              <a:rPr lang="it-IT" smtClean="0"/>
              <a:t>10</a:t>
            </a:fld>
            <a:endParaRPr lang="it-IT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660" y="1833789"/>
            <a:ext cx="9134690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225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342900" indent="-342900" algn="ctr"/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TREND SPESA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30/04/2021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8AF8-6F18-4272-8A77-8F010CA7E6BA}" type="slidenum">
              <a:rPr lang="it-IT" smtClean="0"/>
              <a:t>11</a:t>
            </a:fld>
            <a:endParaRPr lang="it-IT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541" y="2319252"/>
            <a:ext cx="9851303" cy="3308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047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342900" indent="-342900" algn="ctr"/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TREND INDEBITAMENTO NETTO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</p:spPr>
        <p:txBody>
          <a:bodyPr/>
          <a:lstStyle/>
          <a:p>
            <a:r>
              <a:rPr lang="it-IT" smtClean="0"/>
              <a:t>30/04/2021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</p:spPr>
        <p:txBody>
          <a:bodyPr/>
          <a:lstStyle/>
          <a:p>
            <a:fld id="{534F8AF8-6F18-4272-8A77-8F010CA7E6BA}" type="slidenum">
              <a:rPr lang="it-IT" smtClean="0"/>
              <a:t>12</a:t>
            </a:fld>
            <a:endParaRPr lang="it-IT"/>
          </a:p>
        </p:txBody>
      </p:sp>
      <p:pic>
        <p:nvPicPr>
          <p:cNvPr id="12292" name="Picture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21"/>
          <a:stretch/>
        </p:blipFill>
        <p:spPr bwMode="auto">
          <a:xfrm>
            <a:off x="1785245" y="1845129"/>
            <a:ext cx="8541040" cy="43318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421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342900" indent="-342900" algn="ctr"/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INDICATORE </a:t>
            </a:r>
            <a:r>
              <a:rPr lang="it-IT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TEMPESTIVIT</a:t>
            </a:r>
            <a:r>
              <a:rPr lang="it-IT" sz="2400" b="1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DEI PAGAMENTI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</p:spPr>
        <p:txBody>
          <a:bodyPr/>
          <a:lstStyle/>
          <a:p>
            <a:r>
              <a:rPr lang="it-IT" smtClean="0"/>
              <a:t>30/04/2021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</p:spPr>
        <p:txBody>
          <a:bodyPr/>
          <a:lstStyle/>
          <a:p>
            <a:fld id="{534F8AF8-6F18-4272-8A77-8F010CA7E6BA}" type="slidenum">
              <a:rPr lang="it-IT" smtClean="0"/>
              <a:t>13</a:t>
            </a:fld>
            <a:endParaRPr lang="it-IT"/>
          </a:p>
        </p:txBody>
      </p:sp>
      <p:graphicFrame>
        <p:nvGraphicFramePr>
          <p:cNvPr id="11" name="Segnaposto contenuto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1603598"/>
              </p:ext>
            </p:extLst>
          </p:nvPr>
        </p:nvGraphicFramePr>
        <p:xfrm>
          <a:off x="856132" y="1472875"/>
          <a:ext cx="10515600" cy="671809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6890146"/>
                <a:gridCol w="3625454"/>
              </a:tblGrid>
              <a:tr h="6718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Indicatore</a:t>
                      </a:r>
                      <a:r>
                        <a:rPr lang="it-IT" sz="1800" baseline="0" dirty="0" smtClean="0">
                          <a:solidFill>
                            <a:schemeClr val="tx1"/>
                          </a:solidFill>
                        </a:rPr>
                        <a:t> di tempestività dei pagamenti relativo all’anno 2020, rilevato dalla Piattaforma dei Crediti Commerciali – MEF</a:t>
                      </a:r>
                      <a:endParaRPr lang="it-IT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144,96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603758"/>
              </p:ext>
            </p:extLst>
          </p:nvPr>
        </p:nvGraphicFramePr>
        <p:xfrm>
          <a:off x="788277" y="3531606"/>
          <a:ext cx="10551460" cy="1200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5730"/>
                <a:gridCol w="527573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STOCK DEBITO 2019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STOCK DEBITO 2020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0295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123.559.423,56</a:t>
                      </a:r>
                      <a:endParaRPr lang="it-IT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/>
                        <a:t>23.760.878,14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937781"/>
              </p:ext>
            </p:extLst>
          </p:nvPr>
        </p:nvGraphicFramePr>
        <p:xfrm>
          <a:off x="788277" y="5212079"/>
          <a:ext cx="10562896" cy="731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9294"/>
                <a:gridCol w="3603602"/>
              </a:tblGrid>
              <a:tr h="731521">
                <a:tc>
                  <a:txBody>
                    <a:bodyPr/>
                    <a:lstStyle/>
                    <a:p>
                      <a:r>
                        <a:rPr lang="it-IT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Tempo medio ponderato di ritardo relativo all’anno 2020, rilevato dalla Piattaforma dei Crediti Commerciali – </a:t>
                      </a:r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MEF 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-6</a:t>
                      </a:r>
                      <a:endParaRPr lang="it-IT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788277" y="2486772"/>
            <a:ext cx="10562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L’aumento dell’ITP rispetto 2019 è dovuto </a:t>
            </a:r>
            <a:r>
              <a:rPr lang="it-IT" smtClean="0"/>
              <a:t>al pagamento di </a:t>
            </a:r>
            <a:r>
              <a:rPr lang="it-IT" dirty="0" smtClean="0"/>
              <a:t>€ 57.310.569,25 oltre IVA per debiti certi, liquidi ed esigibili al 31/12/2019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2902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contenuto 1"/>
          <p:cNvSpPr>
            <a:spLocks noGrp="1"/>
          </p:cNvSpPr>
          <p:nvPr>
            <p:ph sz="quarter" idx="1"/>
          </p:nvPr>
        </p:nvSpPr>
        <p:spPr>
          <a:xfrm>
            <a:off x="1992314" y="1268418"/>
            <a:ext cx="8245476" cy="4752975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just">
              <a:spcBef>
                <a:spcPct val="0"/>
              </a:spcBef>
              <a:buNone/>
            </a:pPr>
            <a:endParaRPr lang="it-IT" altLang="it-IT" sz="1000" dirty="0"/>
          </a:p>
          <a:p>
            <a:pPr marL="0" indent="0" algn="just">
              <a:spcBef>
                <a:spcPct val="0"/>
              </a:spcBef>
              <a:buNone/>
            </a:pPr>
            <a:endParaRPr lang="it-IT" altLang="it-IT" sz="2400" dirty="0"/>
          </a:p>
          <a:p>
            <a:pPr marL="0" indent="0" algn="just">
              <a:spcBef>
                <a:spcPct val="0"/>
              </a:spcBef>
              <a:buNone/>
            </a:pPr>
            <a:endParaRPr lang="it-IT" altLang="it-IT" sz="1600" dirty="0"/>
          </a:p>
        </p:txBody>
      </p:sp>
      <p:sp>
        <p:nvSpPr>
          <p:cNvPr id="12291" name="Titolo 2"/>
          <p:cNvSpPr>
            <a:spLocks noGrp="1"/>
          </p:cNvSpPr>
          <p:nvPr>
            <p:ph type="title"/>
          </p:nvPr>
        </p:nvSpPr>
        <p:spPr>
          <a:xfrm>
            <a:off x="1981201" y="404813"/>
            <a:ext cx="8256588" cy="431800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it-IT" altLang="it-I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RISULTATO COMPLESSIVO DELLA GESTIONE 2020</a:t>
            </a:r>
            <a:endParaRPr lang="it-IT" altLang="it-I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</p:spPr>
        <p:txBody>
          <a:bodyPr/>
          <a:lstStyle/>
          <a:p>
            <a:fld id="{534F8AF8-6F18-4272-8A77-8F010CA7E6BA}" type="slidenum">
              <a:rPr lang="it-IT" smtClean="0"/>
              <a:t>2</a:t>
            </a:fld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</p:spPr>
        <p:txBody>
          <a:bodyPr/>
          <a:lstStyle/>
          <a:p>
            <a:r>
              <a:rPr lang="it-IT" smtClean="0"/>
              <a:t>30/04/2021</a:t>
            </a:r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6111" y="1361631"/>
            <a:ext cx="6926768" cy="4566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87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contenuto 1"/>
          <p:cNvSpPr>
            <a:spLocks noGrp="1"/>
          </p:cNvSpPr>
          <p:nvPr>
            <p:ph sz="quarter" idx="1"/>
          </p:nvPr>
        </p:nvSpPr>
        <p:spPr>
          <a:xfrm>
            <a:off x="1992314" y="1268418"/>
            <a:ext cx="8245476" cy="4752975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just">
              <a:spcBef>
                <a:spcPct val="0"/>
              </a:spcBef>
              <a:buNone/>
            </a:pPr>
            <a:endParaRPr lang="it-IT" altLang="it-IT" sz="1000" dirty="0"/>
          </a:p>
          <a:p>
            <a:pPr marL="0" indent="0" algn="just">
              <a:spcBef>
                <a:spcPct val="0"/>
              </a:spcBef>
              <a:buNone/>
            </a:pPr>
            <a:endParaRPr lang="it-IT" altLang="it-IT" sz="2400" dirty="0"/>
          </a:p>
          <a:p>
            <a:pPr marL="0" indent="0" algn="just">
              <a:spcBef>
                <a:spcPct val="0"/>
              </a:spcBef>
              <a:buNone/>
            </a:pPr>
            <a:endParaRPr lang="it-IT" altLang="it-IT" sz="1600" dirty="0"/>
          </a:p>
        </p:txBody>
      </p:sp>
      <p:sp>
        <p:nvSpPr>
          <p:cNvPr id="12291" name="Titolo 2"/>
          <p:cNvSpPr>
            <a:spLocks noGrp="1"/>
          </p:cNvSpPr>
          <p:nvPr>
            <p:ph type="title"/>
          </p:nvPr>
        </p:nvSpPr>
        <p:spPr>
          <a:xfrm>
            <a:off x="1981201" y="404813"/>
            <a:ext cx="8256588" cy="431800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it-IT" altLang="it-I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RISULTATO DI AMMINISTRAZIONE 2020</a:t>
            </a:r>
            <a:endParaRPr lang="it-IT" altLang="it-I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</p:spPr>
        <p:txBody>
          <a:bodyPr/>
          <a:lstStyle/>
          <a:p>
            <a:fld id="{534F8AF8-6F18-4272-8A77-8F010CA7E6BA}" type="slidenum">
              <a:rPr lang="it-IT" smtClean="0"/>
              <a:t>3</a:t>
            </a:fld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</p:spPr>
        <p:txBody>
          <a:bodyPr/>
          <a:lstStyle/>
          <a:p>
            <a:r>
              <a:rPr lang="it-IT" smtClean="0"/>
              <a:t>30/04/2021</a:t>
            </a:r>
            <a:endParaRPr lang="it-IT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4536" y="1302027"/>
            <a:ext cx="5249918" cy="4685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74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contenuto 1"/>
          <p:cNvSpPr>
            <a:spLocks noGrp="1"/>
          </p:cNvSpPr>
          <p:nvPr>
            <p:ph sz="quarter" idx="1"/>
          </p:nvPr>
        </p:nvSpPr>
        <p:spPr>
          <a:xfrm>
            <a:off x="1992314" y="1268418"/>
            <a:ext cx="8245476" cy="4752975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just">
              <a:spcBef>
                <a:spcPct val="0"/>
              </a:spcBef>
              <a:buNone/>
            </a:pPr>
            <a:endParaRPr lang="it-IT" altLang="it-IT" sz="1000" dirty="0"/>
          </a:p>
          <a:p>
            <a:pPr marL="0" indent="0" algn="just">
              <a:spcBef>
                <a:spcPct val="0"/>
              </a:spcBef>
              <a:buNone/>
            </a:pPr>
            <a:endParaRPr lang="it-IT" altLang="it-IT" sz="2400" dirty="0"/>
          </a:p>
          <a:p>
            <a:pPr marL="0" indent="0" algn="just">
              <a:spcBef>
                <a:spcPct val="0"/>
              </a:spcBef>
              <a:buNone/>
            </a:pPr>
            <a:endParaRPr lang="it-IT" altLang="it-IT" sz="1600" dirty="0"/>
          </a:p>
        </p:txBody>
      </p:sp>
      <p:sp>
        <p:nvSpPr>
          <p:cNvPr id="12291" name="Titolo 2"/>
          <p:cNvSpPr>
            <a:spLocks noGrp="1"/>
          </p:cNvSpPr>
          <p:nvPr>
            <p:ph type="title"/>
          </p:nvPr>
        </p:nvSpPr>
        <p:spPr>
          <a:xfrm>
            <a:off x="1981201" y="404813"/>
            <a:ext cx="8256588" cy="431800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it-IT" alt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TREND RISULTATO DI AMMINISTRAZIONE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</p:spPr>
        <p:txBody>
          <a:bodyPr/>
          <a:lstStyle/>
          <a:p>
            <a:fld id="{534F8AF8-6F18-4272-8A77-8F010CA7E6BA}" type="slidenum">
              <a:rPr lang="it-IT" smtClean="0"/>
              <a:t>4</a:t>
            </a:fld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</p:spPr>
        <p:txBody>
          <a:bodyPr/>
          <a:lstStyle/>
          <a:p>
            <a:r>
              <a:rPr lang="it-IT" smtClean="0"/>
              <a:t>30/04/2021</a:t>
            </a:r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9944" y="1268414"/>
            <a:ext cx="6779113" cy="467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04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 algn="ctr"/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 - FONDI A COPERTURA MINORI ENTRATE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</p:spPr>
        <p:txBody>
          <a:bodyPr/>
          <a:lstStyle/>
          <a:p>
            <a:r>
              <a:rPr lang="it-IT" smtClean="0"/>
              <a:t>30/04/2021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</p:spPr>
        <p:txBody>
          <a:bodyPr/>
          <a:lstStyle/>
          <a:p>
            <a:fld id="{534F8AF8-6F18-4272-8A77-8F010CA7E6BA}" type="slidenum">
              <a:rPr lang="it-IT" smtClean="0"/>
              <a:t>5</a:t>
            </a:fld>
            <a:endParaRPr lang="it-IT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190" y="2755094"/>
            <a:ext cx="8487620" cy="249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185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 - MAGGIORI SPESE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</p:spPr>
        <p:txBody>
          <a:bodyPr/>
          <a:lstStyle/>
          <a:p>
            <a:r>
              <a:rPr lang="it-IT" smtClean="0"/>
              <a:t>30/04/2021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</p:spPr>
        <p:txBody>
          <a:bodyPr/>
          <a:lstStyle/>
          <a:p>
            <a:fld id="{534F8AF8-6F18-4272-8A77-8F010CA7E6BA}" type="slidenum">
              <a:rPr lang="it-IT" smtClean="0"/>
              <a:t>6</a:t>
            </a:fld>
            <a:endParaRPr lang="it-IT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029" y="2460294"/>
            <a:ext cx="8433957" cy="308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953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342900" indent="-342900" algn="ctr"/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 - FUNZIONI FONDAMENTALI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</p:spPr>
        <p:txBody>
          <a:bodyPr/>
          <a:lstStyle/>
          <a:p>
            <a:r>
              <a:rPr lang="it-IT" smtClean="0"/>
              <a:t>30/04/2021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</p:spPr>
        <p:txBody>
          <a:bodyPr/>
          <a:lstStyle/>
          <a:p>
            <a:fld id="{534F8AF8-6F18-4272-8A77-8F010CA7E6BA}" type="slidenum">
              <a:rPr lang="it-IT" smtClean="0"/>
              <a:t>7</a:t>
            </a:fld>
            <a:endParaRPr lang="it-IT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050" y="3183894"/>
            <a:ext cx="7011900" cy="163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451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342900" indent="-342900" algn="ctr"/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TREND ENTRATE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30/04/2021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8AF8-6F18-4272-8A77-8F010CA7E6BA}" type="slidenum">
              <a:rPr lang="it-IT" smtClean="0"/>
              <a:t>8</a:t>
            </a:fld>
            <a:endParaRPr lang="it-IT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089" y="2036618"/>
            <a:ext cx="9237531" cy="3773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760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342900" indent="-342900" algn="ctr"/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ANDAMENTO ENTRATE TRIBUTARIE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</p:spPr>
        <p:txBody>
          <a:bodyPr/>
          <a:lstStyle/>
          <a:p>
            <a:r>
              <a:rPr lang="it-IT" smtClean="0"/>
              <a:t>30/04/2021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</p:spPr>
        <p:txBody>
          <a:bodyPr/>
          <a:lstStyle/>
          <a:p>
            <a:fld id="{534F8AF8-6F18-4272-8A77-8F010CA7E6BA}" type="slidenum">
              <a:rPr lang="it-IT" smtClean="0"/>
              <a:t>9</a:t>
            </a:fld>
            <a:endParaRPr lang="it-IT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983" y="1825625"/>
            <a:ext cx="8878037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604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144</Words>
  <Application>Microsoft Office PowerPoint</Application>
  <PresentationFormat>Personalizzato</PresentationFormat>
  <Paragraphs>54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13</vt:i4>
      </vt:variant>
    </vt:vector>
  </HeadingPairs>
  <TitlesOfParts>
    <vt:vector size="15" baseType="lpstr">
      <vt:lpstr>Tema di Office</vt:lpstr>
      <vt:lpstr>Personalizza struttura</vt:lpstr>
      <vt:lpstr>DATI DI SINTESI</vt:lpstr>
      <vt:lpstr>RISULTATO COMPLESSIVO DELLA GESTIONE 2020</vt:lpstr>
      <vt:lpstr>RISULTATO DI AMMINISTRAZIONE 2020</vt:lpstr>
      <vt:lpstr>TREND RISULTATO DI AMMINISTRAZIONE</vt:lpstr>
      <vt:lpstr>COVID - FONDI A COPERTURA MINORI ENTRATE</vt:lpstr>
      <vt:lpstr>COVID - MAGGIORI SPESE</vt:lpstr>
      <vt:lpstr>COVID - FUNZIONI FONDAMENTALI</vt:lpstr>
      <vt:lpstr>TREND ENTRATE</vt:lpstr>
      <vt:lpstr>ANDAMENTO ENTRATE TRIBUTARIE</vt:lpstr>
      <vt:lpstr>ANDAMENTO ENTRATE EXTRA TRIBUTARIE</vt:lpstr>
      <vt:lpstr>TREND SPESA</vt:lpstr>
      <vt:lpstr>TREND INDEBITAMENTO NETTO</vt:lpstr>
      <vt:lpstr>INDICATORE TEMPESTIVITà DEI PAGAMENTI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BILANCIO CONSOLIDATO NEGLI ENTI LOCALI</dc:title>
  <dc:creator>Elena Brunetto</dc:creator>
  <cp:lastModifiedBy>BIAGIO TOSCANO</cp:lastModifiedBy>
  <cp:revision>32</cp:revision>
  <cp:lastPrinted>2021-04-29T13:48:03Z</cp:lastPrinted>
  <dcterms:created xsi:type="dcterms:W3CDTF">2018-11-22T21:38:25Z</dcterms:created>
  <dcterms:modified xsi:type="dcterms:W3CDTF">2023-07-04T11:42:16Z</dcterms:modified>
</cp:coreProperties>
</file>